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92" r:id="rId1"/>
    <p:sldMasterId id="2147483694" r:id="rId2"/>
  </p:sldMasterIdLst>
  <p:notesMasterIdLst>
    <p:notesMasterId r:id="rId19"/>
  </p:notesMasterIdLst>
  <p:sldIdLst>
    <p:sldId id="256" r:id="rId3"/>
    <p:sldId id="258" r:id="rId4"/>
    <p:sldId id="259" r:id="rId5"/>
    <p:sldId id="260" r:id="rId6"/>
    <p:sldId id="261" r:id="rId7"/>
    <p:sldId id="298" r:id="rId8"/>
    <p:sldId id="301" r:id="rId9"/>
    <p:sldId id="262" r:id="rId10"/>
    <p:sldId id="305" r:id="rId11"/>
    <p:sldId id="299" r:id="rId12"/>
    <p:sldId id="302" r:id="rId13"/>
    <p:sldId id="303" r:id="rId14"/>
    <p:sldId id="304" r:id="rId15"/>
    <p:sldId id="263" r:id="rId16"/>
    <p:sldId id="265" r:id="rId17"/>
    <p:sldId id="300" r:id="rId1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5533">
          <p15:clr>
            <a:srgbClr val="A4A3A4"/>
          </p15:clr>
        </p15:guide>
        <p15:guide id="2" pos="397">
          <p15:clr>
            <a:srgbClr val="9AA0A6"/>
          </p15:clr>
        </p15:guide>
        <p15:guide id="3" orient="horz" pos="3240">
          <p15:clr>
            <a:srgbClr val="9AA0A6"/>
          </p15:clr>
        </p15:guide>
        <p15:guide id="4" orient="horz">
          <p15:clr>
            <a:srgbClr val="747775"/>
          </p15:clr>
        </p15:guide>
        <p15:guide id="5" orient="horz" pos="51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BD77CDB-C461-40E4-9E44-7E19DCAF0067}">
  <a:tblStyle styleId="{BBD77CDB-C461-40E4-9E44-7E19DCAF006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75" autoAdjust="0"/>
    <p:restoredTop sz="84983" autoAdjust="0"/>
  </p:normalViewPr>
  <p:slideViewPr>
    <p:cSldViewPr snapToGrid="0">
      <p:cViewPr varScale="1">
        <p:scale>
          <a:sx n="135" d="100"/>
          <a:sy n="135" d="100"/>
        </p:scale>
        <p:origin x="522" y="114"/>
      </p:cViewPr>
      <p:guideLst>
        <p:guide pos="5533"/>
        <p:guide pos="397"/>
        <p:guide orient="horz" pos="3240"/>
        <p:guide orient="horz"/>
        <p:guide orient="horz" pos="51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jpg>
</file>

<file path=ppt/media/image16.jpg>
</file>

<file path=ppt/media/image17.jpg>
</file>

<file path=ppt/media/image18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3ce85d903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3ce85d903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30f7d84ce1d_0_3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30f7d84ce1d_0_3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03529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de823becd0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de823becd0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0f7d84ce1d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30f7d84ce1d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f98075b259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f98075b259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f98075b259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f98075b259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df29b9fb24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df29b9fb24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93152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f98075b259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f98075b259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30f7d84ce1d_0_3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30f7d84ce1d_0_3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l="99" r="99"/>
          <a:stretch/>
        </p:blipFill>
        <p:spPr>
          <a:xfrm>
            <a:off x="-17925" y="-10075"/>
            <a:ext cx="9194726" cy="5182151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944650" y="4350425"/>
            <a:ext cx="8293200" cy="48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title"/>
          </p:nvPr>
        </p:nvSpPr>
        <p:spPr>
          <a:xfrm>
            <a:off x="944650" y="1769200"/>
            <a:ext cx="7379700" cy="23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1">
  <p:cSld name="CUSTOM_2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2"/>
          <p:cNvSpPr/>
          <p:nvPr/>
        </p:nvSpPr>
        <p:spPr>
          <a:xfrm>
            <a:off x="590475" y="1364975"/>
            <a:ext cx="7988400" cy="3412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2"/>
          <p:cNvSpPr txBox="1">
            <a:spLocks noGrp="1"/>
          </p:cNvSpPr>
          <p:nvPr>
            <p:ph type="subTitle" idx="1"/>
          </p:nvPr>
        </p:nvSpPr>
        <p:spPr>
          <a:xfrm>
            <a:off x="754725" y="1516446"/>
            <a:ext cx="82263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Courier New"/>
              <a:buNone/>
              <a:defRPr sz="11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2">
  <p:cSld name="CUSTOM_2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/>
          <p:nvPr/>
        </p:nvSpPr>
        <p:spPr>
          <a:xfrm>
            <a:off x="590475" y="1364975"/>
            <a:ext cx="7988400" cy="3412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subTitle" idx="1"/>
          </p:nvPr>
        </p:nvSpPr>
        <p:spPr>
          <a:xfrm>
            <a:off x="754725" y="1516446"/>
            <a:ext cx="82263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Courier New"/>
              <a:buNone/>
              <a:defRPr sz="11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1">
  <p:cSld name="CUSTOM_4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544050" y="1350425"/>
            <a:ext cx="5316300" cy="90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14"/>
          <p:cNvSpPr/>
          <p:nvPr/>
        </p:nvSpPr>
        <p:spPr>
          <a:xfrm>
            <a:off x="606200" y="2144231"/>
            <a:ext cx="7938600" cy="2464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subTitle" idx="2"/>
          </p:nvPr>
        </p:nvSpPr>
        <p:spPr>
          <a:xfrm>
            <a:off x="795050" y="2220038"/>
            <a:ext cx="7568100" cy="236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2">
  <p:cSld name="CUSTOM_4_1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5"/>
          <p:cNvSpPr/>
          <p:nvPr/>
        </p:nvSpPr>
        <p:spPr>
          <a:xfrm>
            <a:off x="362300" y="1384249"/>
            <a:ext cx="4748700" cy="33933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subTitle" idx="1"/>
          </p:nvPr>
        </p:nvSpPr>
        <p:spPr>
          <a:xfrm>
            <a:off x="500550" y="1474819"/>
            <a:ext cx="44286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subTitle" idx="2"/>
          </p:nvPr>
        </p:nvSpPr>
        <p:spPr>
          <a:xfrm>
            <a:off x="5555275" y="1474819"/>
            <a:ext cx="3151200" cy="326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пределение" type="title">
  <p:cSld name="TITLE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8"/>
          <p:cNvSpPr txBox="1">
            <a:spLocks noGrp="1"/>
          </p:cNvSpPr>
          <p:nvPr>
            <p:ph type="subTitle" idx="1"/>
          </p:nvPr>
        </p:nvSpPr>
        <p:spPr>
          <a:xfrm>
            <a:off x="944650" y="4350425"/>
            <a:ext cx="7710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2" name="Google Shape;122;p28"/>
          <p:cNvSpPr txBox="1"/>
          <p:nvPr/>
        </p:nvSpPr>
        <p:spPr>
          <a:xfrm>
            <a:off x="549614" y="1802270"/>
            <a:ext cx="7636200" cy="31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b="1">
                <a:solidFill>
                  <a:srgbClr val="9857F3"/>
                </a:solidFill>
                <a:latin typeface="Roboto"/>
                <a:ea typeface="Roboto"/>
                <a:cs typeface="Roboto"/>
                <a:sym typeface="Roboto"/>
              </a:rPr>
              <a:t>Определение</a:t>
            </a:r>
            <a:r>
              <a:rPr lang="ru" sz="24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– </a:t>
            </a:r>
            <a:r>
              <a:rPr lang="ru" sz="2400"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их типов данных, соглашений об именовании и правил проверки целостностей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+ картинка" type="tx">
  <p:cSld name="TITLE_AND_BODY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28" name="Google Shape;128;p30"/>
          <p:cNvSpPr txBox="1"/>
          <p:nvPr/>
        </p:nvSpPr>
        <p:spPr>
          <a:xfrm>
            <a:off x="630550" y="1572900"/>
            <a:ext cx="3906300" cy="170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3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Главная мысль </a:t>
            </a:r>
            <a:endParaRPr sz="33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3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слайда, тезис, определение</a:t>
            </a:r>
            <a:endParaRPr sz="33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9" name="Google Shape;129;p30"/>
          <p:cNvPicPr preferRelativeResize="0"/>
          <p:nvPr/>
        </p:nvPicPr>
        <p:blipFill rotWithShape="1">
          <a:blip r:embed="rId2">
            <a:alphaModFix/>
          </a:blip>
          <a:srcRect t="10742" b="10734"/>
          <a:stretch/>
        </p:blipFill>
        <p:spPr>
          <a:xfrm>
            <a:off x="5581050" y="867901"/>
            <a:ext cx="2868000" cy="31185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ма вебинара" type="twoColTx">
  <p:cSld name="TITLE_AND_TWO_COLUMNS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FA7B17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 слайд">
  <p:cSld name="MAIN_POINT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 себе">
  <p:cSld name="CUSTOM_1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3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Белый слайд + заголовок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500550" y="1784775"/>
            <a:ext cx="7935300" cy="11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+описание">
  <p:cSld name="SECTION_TITLE_AND_DESCRIPTION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34"/>
          <p:cNvSpPr txBox="1">
            <a:spLocks noGrp="1"/>
          </p:cNvSpPr>
          <p:nvPr>
            <p:ph type="title"/>
          </p:nvPr>
        </p:nvSpPr>
        <p:spPr>
          <a:xfrm>
            <a:off x="609075" y="12208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38" name="Google Shape;138;p34"/>
          <p:cNvSpPr txBox="1">
            <a:spLocks noGrp="1"/>
          </p:cNvSpPr>
          <p:nvPr>
            <p:ph type="subTitle" idx="1"/>
          </p:nvPr>
        </p:nvSpPr>
        <p:spPr>
          <a:xfrm>
            <a:off x="609075" y="2916213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139" name="Google Shape;139;p34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marL="1828800" lvl="3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marL="2286000" lvl="4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marL="2743200" lvl="5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marL="3200400" lvl="6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marL="3657600" lvl="7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marL="4114800" lvl="8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>
            <a:endParaRPr/>
          </a:p>
        </p:txBody>
      </p:sp>
      <p:sp>
        <p:nvSpPr>
          <p:cNvPr id="140" name="Google Shape;140;p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6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2">
  <p:cSld name="CUSTOM_2_1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8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1">
  <p:cSld name="CUSTOM_4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9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39"/>
          <p:cNvSpPr/>
          <p:nvPr/>
        </p:nvSpPr>
        <p:spPr>
          <a:xfrm>
            <a:off x="606200" y="2144231"/>
            <a:ext cx="7938600" cy="2464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2">
  <p:cSld name="CUSTOM_4_1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40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40"/>
          <p:cNvSpPr/>
          <p:nvPr/>
        </p:nvSpPr>
        <p:spPr>
          <a:xfrm>
            <a:off x="362300" y="1364963"/>
            <a:ext cx="4748700" cy="35649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40"/>
          <p:cNvSpPr txBox="1">
            <a:spLocks noGrp="1"/>
          </p:cNvSpPr>
          <p:nvPr>
            <p:ph type="subTitle" idx="1"/>
          </p:nvPr>
        </p:nvSpPr>
        <p:spPr>
          <a:xfrm>
            <a:off x="500550" y="1474819"/>
            <a:ext cx="44286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158" name="Google Shape;158;p40"/>
          <p:cNvSpPr txBox="1">
            <a:spLocks noGrp="1"/>
          </p:cNvSpPr>
          <p:nvPr>
            <p:ph type="subTitle" idx="2"/>
          </p:nvPr>
        </p:nvSpPr>
        <p:spPr>
          <a:xfrm>
            <a:off x="5555275" y="1474819"/>
            <a:ext cx="3151200" cy="326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TITLE_AND_BODY_1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41"/>
          <p:cNvSpPr txBox="1">
            <a:spLocks noGrp="1"/>
          </p:cNvSpPr>
          <p:nvPr>
            <p:ph type="title"/>
          </p:nvPr>
        </p:nvSpPr>
        <p:spPr>
          <a:xfrm>
            <a:off x="500550" y="1783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41"/>
          <p:cNvSpPr txBox="1">
            <a:spLocks noGrp="1"/>
          </p:cNvSpPr>
          <p:nvPr>
            <p:ph type="body" idx="1"/>
          </p:nvPr>
        </p:nvSpPr>
        <p:spPr>
          <a:xfrm>
            <a:off x="500550" y="14264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238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 sz="1500"/>
            </a:lvl1pPr>
            <a:lvl2pPr marL="914400" lvl="1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2pPr>
            <a:lvl3pPr marL="1371600" lvl="2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111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743200" lvl="5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200400" lvl="6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lvl="7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lvl="8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sp>
        <p:nvSpPr>
          <p:cNvPr id="162" name="Google Shape;162;p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аш макет 1">
  <p:cSld name="CUSTOM_5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42"/>
          <p:cNvSpPr txBox="1">
            <a:spLocks noGrp="1"/>
          </p:cNvSpPr>
          <p:nvPr>
            <p:ph type="title"/>
          </p:nvPr>
        </p:nvSpPr>
        <p:spPr>
          <a:xfrm>
            <a:off x="500550" y="2545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43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0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 слайд-синий">
  <p:cSld name="MAIN_POINT_2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аш макет 1">
  <p:cSld name="CUSTOM_5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500550" y="1426469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238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 sz="1500"/>
            </a:lvl1pPr>
            <a:lvl2pPr marL="914400" lvl="1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2pPr>
            <a:lvl3pPr marL="1371600" lvl="2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1115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743200" lvl="5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200400" lvl="6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lvl="7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lvl="8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ма вебинара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500550" y="821213"/>
            <a:ext cx="8520600" cy="19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subTitle" idx="1"/>
          </p:nvPr>
        </p:nvSpPr>
        <p:spPr>
          <a:xfrm>
            <a:off x="500550" y="457313"/>
            <a:ext cx="77967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sz="1500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subTitle" idx="2"/>
          </p:nvPr>
        </p:nvSpPr>
        <p:spPr>
          <a:xfrm>
            <a:off x="3135425" y="2978831"/>
            <a:ext cx="5856300" cy="5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sz="1500" b="1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ubTitle" idx="3"/>
          </p:nvPr>
        </p:nvSpPr>
        <p:spPr>
          <a:xfrm>
            <a:off x="3135425" y="3278981"/>
            <a:ext cx="5856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ubTitle" idx="4"/>
          </p:nvPr>
        </p:nvSpPr>
        <p:spPr>
          <a:xfrm>
            <a:off x="3135425" y="3662550"/>
            <a:ext cx="5856300" cy="10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 слайд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31" name="Google Shape;31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 себе">
  <p:cSld name="CUSTOM_1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ubTitle" idx="1"/>
          </p:nvPr>
        </p:nvSpPr>
        <p:spPr>
          <a:xfrm>
            <a:off x="3891775" y="1716281"/>
            <a:ext cx="4391700" cy="5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600"/>
              <a:buNone/>
              <a:defRPr sz="1600" b="1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subTitle" idx="2"/>
          </p:nvPr>
        </p:nvSpPr>
        <p:spPr>
          <a:xfrm>
            <a:off x="3891775" y="2252801"/>
            <a:ext cx="5095200" cy="25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+описание">
  <p:cSld name="SECTION_TITLE_AND_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609075" y="12208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609075" y="2916213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marL="1828800" lvl="3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marL="2286000" lvl="4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marL="2743200" lvl="5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marL="3200400" lvl="6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marL="3657600" lvl="7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marL="4114800" lvl="8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16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6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sz="31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7">
            <a:alphaModFix/>
          </a:blip>
          <a:stretch>
            <a:fillRect/>
          </a:stretch>
        </a:blip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7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sz="31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8" name="Google Shape;118;p27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9" name="Google Shape;119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2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2" r:id="rId9"/>
    <p:sldLayoutId id="2147483683" r:id="rId10"/>
    <p:sldLayoutId id="2147483684" r:id="rId11"/>
    <p:sldLayoutId id="2147483685" r:id="rId12"/>
    <p:sldLayoutId id="2147483686" r:id="rId13"/>
    <p:sldLayoutId id="2147483687" r:id="rId14"/>
    <p:sldLayoutId id="2147483688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48"/>
          <p:cNvPicPr preferRelativeResize="0"/>
          <p:nvPr/>
        </p:nvPicPr>
        <p:blipFill rotWithShape="1">
          <a:blip r:embed="rId3">
            <a:alphaModFix/>
          </a:blip>
          <a:srcRect l="18598" r="18591"/>
          <a:stretch/>
        </p:blipFill>
        <p:spPr>
          <a:xfrm>
            <a:off x="-75950" y="-3216975"/>
            <a:ext cx="9408753" cy="8360474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48"/>
          <p:cNvSpPr txBox="1"/>
          <p:nvPr/>
        </p:nvSpPr>
        <p:spPr>
          <a:xfrm>
            <a:off x="433125" y="1534950"/>
            <a:ext cx="7584300" cy="18466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 b="1" dirty="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Организация выдачи и списания подарочных сертификатов</a:t>
            </a:r>
            <a:endParaRPr sz="45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6" name="Google Shape;186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13700" y="268875"/>
            <a:ext cx="822175" cy="284625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48"/>
          <p:cNvSpPr/>
          <p:nvPr/>
        </p:nvSpPr>
        <p:spPr>
          <a:xfrm>
            <a:off x="629700" y="4138025"/>
            <a:ext cx="2920500" cy="426600"/>
          </a:xfrm>
          <a:prstGeom prst="roundRect">
            <a:avLst>
              <a:gd name="adj" fmla="val 16667"/>
            </a:avLst>
          </a:prstGeom>
          <a:solidFill>
            <a:srgbClr val="3F299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" name="Google Shape;188;p48"/>
          <p:cNvSpPr txBox="1"/>
          <p:nvPr/>
        </p:nvSpPr>
        <p:spPr>
          <a:xfrm>
            <a:off x="1142400" y="4138025"/>
            <a:ext cx="2407800" cy="447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900" dirty="0" smtClean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Архитектор 1С</a:t>
            </a:r>
            <a:endParaRPr sz="100"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189" name="Google Shape;189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09723" y="3083693"/>
            <a:ext cx="1548451" cy="166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000" dirty="0" smtClean="0"/>
              <a:t>Интерфейс</a:t>
            </a:r>
            <a:r>
              <a:rPr lang="en-US" sz="3000" dirty="0" smtClean="0"/>
              <a:t>:</a:t>
            </a:r>
            <a:r>
              <a:rPr lang="ru-RU" sz="3000" dirty="0" smtClean="0"/>
              <a:t> Курсовой проект</a:t>
            </a:r>
            <a:endParaRPr lang="ru-RU" sz="30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550" y="1135966"/>
            <a:ext cx="6758296" cy="3588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9850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000" dirty="0" smtClean="0"/>
              <a:t>Прототип документа Приказ</a:t>
            </a:r>
            <a:endParaRPr lang="ru-RU" sz="3000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550" y="946322"/>
            <a:ext cx="7474258" cy="3982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0744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000" dirty="0" smtClean="0"/>
              <a:t>Прототип документа Заявка на выдачу подарочных сертификатов</a:t>
            </a:r>
            <a:endParaRPr lang="ru-RU" sz="30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224" y="1381654"/>
            <a:ext cx="5433591" cy="3500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4117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000" dirty="0" smtClean="0"/>
              <a:t>Прототип документа Акт на списание </a:t>
            </a:r>
            <a:endParaRPr lang="ru-RU" sz="3000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550" y="1376175"/>
            <a:ext cx="7559868" cy="3146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24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5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400"/>
              <a:t>Выводы</a:t>
            </a:r>
            <a:endParaRPr sz="3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/>
          </a:p>
        </p:txBody>
      </p:sp>
      <p:graphicFrame>
        <p:nvGraphicFramePr>
          <p:cNvPr id="251" name="Google Shape;251;p55"/>
          <p:cNvGraphicFramePr/>
          <p:nvPr>
            <p:extLst>
              <p:ext uri="{D42A27DB-BD31-4B8C-83A1-F6EECF244321}">
                <p14:modId xmlns:p14="http://schemas.microsoft.com/office/powerpoint/2010/main" val="1162722368"/>
              </p:ext>
            </p:extLst>
          </p:nvPr>
        </p:nvGraphicFramePr>
        <p:xfrm>
          <a:off x="952500" y="1718400"/>
          <a:ext cx="7239000" cy="2694312"/>
        </p:xfrm>
        <a:graphic>
          <a:graphicData uri="http://schemas.openxmlformats.org/drawingml/2006/table">
            <a:tbl>
              <a:tblPr>
                <a:noFill/>
                <a:tableStyleId>{BBD77CDB-C461-40E4-9E44-7E19DCAF0067}</a:tableStyleId>
              </a:tblPr>
              <a:tblGrid>
                <a:gridCol w="489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49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 smtClean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Основная</a:t>
                      </a:r>
                      <a:r>
                        <a:rPr lang="ru-RU" sz="1600" baseline="0" dirty="0" smtClean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цель достигнута, проект выполнен согласно задуманной архитектуре</a:t>
                      </a:r>
                      <a:r>
                        <a:rPr lang="ru-RU" sz="1600" baseline="0" dirty="0" smtClean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;</a:t>
                      </a: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Удалось</a:t>
                      </a:r>
                      <a:r>
                        <a:rPr lang="ru" sz="1600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р</a:t>
                      </a:r>
                      <a:r>
                        <a:rPr lang="ru" sz="160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еализовать проект</a:t>
                      </a:r>
                      <a:r>
                        <a:rPr lang="ru" sz="1600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r>
                        <a:rPr lang="ru" sz="160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посредством 1С, </a:t>
                      </a:r>
                      <a:r>
                        <a:rPr lang="en-US" sz="1600" dirty="0" err="1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RabbitMQ</a:t>
                      </a:r>
                      <a:r>
                        <a:rPr lang="ru-RU" sz="1600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</a:t>
                      </a:r>
                      <a:r>
                        <a:rPr lang="en-US" sz="1600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VA</a:t>
                      </a:r>
                      <a:r>
                        <a:rPr lang="ru-RU" sz="1600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;</a:t>
                      </a: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 smtClean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Получен</a:t>
                      </a:r>
                      <a:r>
                        <a:rPr lang="ru-RU" sz="1600" baseline="0" dirty="0" smtClean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огромный опыт в построении архитектуры 1С, благодаря использованию технологий тестирования и брокеру обмена сообщениями. </a:t>
                      </a:r>
                      <a:endParaRPr sz="1600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Google Shape;272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1602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57"/>
          <p:cNvSpPr txBox="1">
            <a:spLocks noGrp="1"/>
          </p:cNvSpPr>
          <p:nvPr>
            <p:ph type="title" idx="4294967295"/>
          </p:nvPr>
        </p:nvSpPr>
        <p:spPr>
          <a:xfrm>
            <a:off x="629000" y="1932525"/>
            <a:ext cx="7295100" cy="195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5000">
                <a:solidFill>
                  <a:schemeClr val="lt1"/>
                </a:solidFill>
              </a:rPr>
              <a:t>Спасибо за внимание!</a:t>
            </a:r>
            <a:endParaRPr sz="5000">
              <a:solidFill>
                <a:schemeClr val="lt1"/>
              </a:solidFill>
            </a:endParaRPr>
          </a:p>
        </p:txBody>
      </p:sp>
      <p:pic>
        <p:nvPicPr>
          <p:cNvPr id="274" name="Google Shape;274;p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28113" y="1616723"/>
            <a:ext cx="595986" cy="5959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Google Shape;272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1602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57"/>
          <p:cNvSpPr txBox="1">
            <a:spLocks noGrp="1"/>
          </p:cNvSpPr>
          <p:nvPr>
            <p:ph type="title" idx="4294967295"/>
          </p:nvPr>
        </p:nvSpPr>
        <p:spPr>
          <a:xfrm>
            <a:off x="629000" y="1932525"/>
            <a:ext cx="7295100" cy="195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5000" dirty="0">
                <a:solidFill>
                  <a:schemeClr val="lt1"/>
                </a:solidFill>
              </a:rPr>
              <a:t>Спасибо за </a:t>
            </a:r>
            <a:r>
              <a:rPr lang="ru" sz="5000" dirty="0" smtClean="0">
                <a:solidFill>
                  <a:schemeClr val="lt1"/>
                </a:solidFill>
              </a:rPr>
              <a:t>обучение!</a:t>
            </a:r>
            <a:endParaRPr sz="5000" dirty="0">
              <a:solidFill>
                <a:schemeClr val="lt1"/>
              </a:solidFill>
            </a:endParaRPr>
          </a:p>
        </p:txBody>
      </p:sp>
      <p:pic>
        <p:nvPicPr>
          <p:cNvPr id="274" name="Google Shape;274;p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28113" y="1616723"/>
            <a:ext cx="595986" cy="59599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492395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50"/>
          <p:cNvSpPr txBox="1">
            <a:spLocks noGrp="1"/>
          </p:cNvSpPr>
          <p:nvPr>
            <p:ph type="title"/>
          </p:nvPr>
        </p:nvSpPr>
        <p:spPr>
          <a:xfrm>
            <a:off x="500550" y="313624"/>
            <a:ext cx="8520600" cy="18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3000" dirty="0"/>
              <a:t>Защита проекта</a:t>
            </a:r>
            <a:endParaRPr sz="3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3000" dirty="0"/>
              <a:t>Тема: </a:t>
            </a:r>
            <a:r>
              <a:rPr lang="ru" sz="3000" dirty="0" smtClean="0"/>
              <a:t>Организация выдачи и списания подарочных сертификатов</a:t>
            </a:r>
            <a:endParaRPr sz="3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3" name="Google Shape;203;p50"/>
          <p:cNvSpPr txBox="1"/>
          <p:nvPr/>
        </p:nvSpPr>
        <p:spPr>
          <a:xfrm>
            <a:off x="3899475" y="2336401"/>
            <a:ext cx="37017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300" b="1" dirty="0" smtClean="0">
                <a:solidFill>
                  <a:srgbClr val="3F299A"/>
                </a:solidFill>
                <a:latin typeface="Roboto"/>
                <a:ea typeface="Roboto"/>
                <a:cs typeface="Roboto"/>
                <a:sym typeface="Roboto"/>
              </a:rPr>
              <a:t>Жук Руслан</a:t>
            </a:r>
            <a:endParaRPr sz="2300" b="1" dirty="0">
              <a:solidFill>
                <a:srgbClr val="3F299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4" name="Google Shape;204;p50"/>
          <p:cNvSpPr txBox="1"/>
          <p:nvPr/>
        </p:nvSpPr>
        <p:spPr>
          <a:xfrm>
            <a:off x="3919100" y="2760025"/>
            <a:ext cx="4361300" cy="19943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20000"/>
              </a:lnSpc>
            </a:pPr>
            <a:r>
              <a:rPr lang="ru-RU" dirty="0"/>
              <a:t>Ведущий инженер-программист с более чем 5-летним опытом разработки на 1С. На текущий момент дорабатываю пакет "1С: Документооборот 2.1" и </a:t>
            </a:r>
            <a:r>
              <a:rPr lang="ru-RU" dirty="0" smtClean="0"/>
              <a:t>интеграции </a:t>
            </a:r>
            <a:r>
              <a:rPr lang="ru-RU" dirty="0"/>
              <a:t>между "1С: Документооборот", ERP, "1С: Управление производственным предприятием", "1С: </a:t>
            </a:r>
            <a:r>
              <a:rPr lang="ru-RU" dirty="0" smtClean="0"/>
              <a:t>Моя бухгалтерия </a:t>
            </a:r>
            <a:r>
              <a:rPr lang="ru-RU" dirty="0"/>
              <a:t>8" и "1С: КОРП".</a:t>
            </a:r>
            <a:endParaRPr sz="1300" dirty="0">
              <a:solidFill>
                <a:srgbClr val="000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2266950"/>
            <a:ext cx="1835150" cy="183515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51"/>
          <p:cNvSpPr txBox="1">
            <a:spLocks noGrp="1"/>
          </p:cNvSpPr>
          <p:nvPr>
            <p:ph type="title"/>
          </p:nvPr>
        </p:nvSpPr>
        <p:spPr>
          <a:xfrm>
            <a:off x="538550" y="348974"/>
            <a:ext cx="85206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План защиты</a:t>
            </a:r>
            <a:endParaRPr/>
          </a:p>
        </p:txBody>
      </p:sp>
      <p:sp>
        <p:nvSpPr>
          <p:cNvPr id="210" name="Google Shape;210;p51"/>
          <p:cNvSpPr/>
          <p:nvPr/>
        </p:nvSpPr>
        <p:spPr>
          <a:xfrm>
            <a:off x="1138125" y="1491302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Цель и задачи проекта</a:t>
            </a:r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1" name="Google Shape;211;p51"/>
          <p:cNvSpPr/>
          <p:nvPr/>
        </p:nvSpPr>
        <p:spPr>
          <a:xfrm>
            <a:off x="1138125" y="2071492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Какие технологии использовались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2" name="Google Shape;212;p51"/>
          <p:cNvSpPr/>
          <p:nvPr/>
        </p:nvSpPr>
        <p:spPr>
          <a:xfrm>
            <a:off x="1138125" y="2651676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3" name="Google Shape;213;p51"/>
          <p:cNvSpPr/>
          <p:nvPr/>
        </p:nvSpPr>
        <p:spPr>
          <a:xfrm>
            <a:off x="1138125" y="3246225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Выводы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14" name="Google Shape;214;p51"/>
          <p:cNvCxnSpPr>
            <a:stCxn id="210" idx="1"/>
            <a:endCxn id="211" idx="1"/>
          </p:cNvCxnSpPr>
          <p:nvPr/>
        </p:nvCxnSpPr>
        <p:spPr>
          <a:xfrm>
            <a:off x="1138125" y="1679402"/>
            <a:ext cx="600" cy="5802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215" name="Google Shape;215;p51"/>
          <p:cNvCxnSpPr>
            <a:stCxn id="211" idx="1"/>
            <a:endCxn id="212" idx="1"/>
          </p:cNvCxnSpPr>
          <p:nvPr/>
        </p:nvCxnSpPr>
        <p:spPr>
          <a:xfrm>
            <a:off x="1138125" y="2259592"/>
            <a:ext cx="600" cy="5802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216" name="Google Shape;216;p51"/>
          <p:cNvCxnSpPr>
            <a:stCxn id="212" idx="1"/>
            <a:endCxn id="213" idx="1"/>
          </p:cNvCxnSpPr>
          <p:nvPr/>
        </p:nvCxnSpPr>
        <p:spPr>
          <a:xfrm>
            <a:off x="1138125" y="2839776"/>
            <a:ext cx="600" cy="5946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217" name="Google Shape;217;p51"/>
          <p:cNvCxnSpPr>
            <a:stCxn id="213" idx="1"/>
            <a:endCxn id="218" idx="1"/>
          </p:cNvCxnSpPr>
          <p:nvPr/>
        </p:nvCxnSpPr>
        <p:spPr>
          <a:xfrm>
            <a:off x="1138125" y="3434325"/>
            <a:ext cx="600" cy="5268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18" name="Google Shape;218;p51"/>
          <p:cNvSpPr/>
          <p:nvPr/>
        </p:nvSpPr>
        <p:spPr>
          <a:xfrm>
            <a:off x="1138137" y="3772875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Вопросы и рекомендации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52"/>
          <p:cNvSpPr txBox="1"/>
          <p:nvPr/>
        </p:nvSpPr>
        <p:spPr>
          <a:xfrm>
            <a:off x="560500" y="324881"/>
            <a:ext cx="8520600" cy="13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Цел</a:t>
            </a:r>
            <a:r>
              <a:rPr lang="ru" sz="3000" b="1">
                <a:latin typeface="Roboto"/>
                <a:ea typeface="Roboto"/>
                <a:cs typeface="Roboto"/>
                <a:sym typeface="Roboto"/>
              </a:rPr>
              <a:t>ь и задачи</a:t>
            </a:r>
            <a:r>
              <a:rPr lang="ru" sz="3000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проекта</a:t>
            </a:r>
            <a:endParaRPr sz="3000"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224" name="Google Shape;224;p52"/>
          <p:cNvGraphicFramePr/>
          <p:nvPr>
            <p:extLst>
              <p:ext uri="{D42A27DB-BD31-4B8C-83A1-F6EECF244321}">
                <p14:modId xmlns:p14="http://schemas.microsoft.com/office/powerpoint/2010/main" val="2635303717"/>
              </p:ext>
            </p:extLst>
          </p:nvPr>
        </p:nvGraphicFramePr>
        <p:xfrm>
          <a:off x="952500" y="2382125"/>
          <a:ext cx="7239000" cy="2421486"/>
        </p:xfrm>
        <a:graphic>
          <a:graphicData uri="http://schemas.openxmlformats.org/drawingml/2006/table">
            <a:tbl>
              <a:tblPr>
                <a:noFill/>
                <a:tableStyleId>{BBD77CDB-C461-40E4-9E44-7E19DCAF0067}</a:tableStyleId>
              </a:tblPr>
              <a:tblGrid>
                <a:gridCol w="489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49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Продумать</a:t>
                      </a:r>
                      <a:r>
                        <a:rPr lang="ru-RU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архитектуру системы</a:t>
                      </a:r>
                      <a:r>
                        <a:rPr lang="en-US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(</a:t>
                      </a:r>
                      <a:r>
                        <a:rPr lang="ru-RU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бизнес процесс в нотации моделирования, проектирования объектов метаданных</a:t>
                      </a:r>
                      <a:r>
                        <a:rPr lang="en-US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)</a:t>
                      </a:r>
                      <a:r>
                        <a:rPr lang="ru-RU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;</a:t>
                      </a: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Реализовать проект</a:t>
                      </a:r>
                      <a:r>
                        <a:rPr lang="ru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r>
                        <a:rPr lang="ru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посредством 1С, </a:t>
                      </a:r>
                      <a:r>
                        <a:rPr lang="en-US" dirty="0" err="1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RabbitMQ</a:t>
                      </a:r>
                      <a:r>
                        <a:rPr lang="ru-RU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</a:t>
                      </a:r>
                      <a:r>
                        <a:rPr lang="en-US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VA</a:t>
                      </a:r>
                      <a:r>
                        <a:rPr lang="ru-RU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;</a:t>
                      </a: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-RU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Проанализировать</a:t>
                      </a:r>
                      <a:r>
                        <a:rPr lang="ru-RU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полученные результаты;</a:t>
                      </a: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Получить обратную</a:t>
                      </a:r>
                      <a:r>
                        <a:rPr lang="ru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связь от заказчика</a:t>
                      </a:r>
                      <a:r>
                        <a:rPr lang="ru-RU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25" name="Google Shape;225;p52"/>
          <p:cNvSpPr/>
          <p:nvPr/>
        </p:nvSpPr>
        <p:spPr>
          <a:xfrm>
            <a:off x="1628250" y="1386300"/>
            <a:ext cx="5887500" cy="662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Цель проекта</a:t>
            </a:r>
            <a:r>
              <a:rPr lang="ru" sz="1500" dirty="0" smtClean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: автоматизировать процесс организации и выдачи подарочных сертификатов</a:t>
            </a:r>
            <a:endParaRPr sz="1500"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grpSp>
        <p:nvGrpSpPr>
          <p:cNvPr id="226" name="Google Shape;226;p52"/>
          <p:cNvGrpSpPr/>
          <p:nvPr/>
        </p:nvGrpSpPr>
        <p:grpSpPr>
          <a:xfrm>
            <a:off x="5926432" y="387201"/>
            <a:ext cx="3406316" cy="1342979"/>
            <a:chOff x="5857475" y="533400"/>
            <a:chExt cx="2993774" cy="1241200"/>
          </a:xfrm>
        </p:grpSpPr>
        <p:pic>
          <p:nvPicPr>
            <p:cNvPr id="227" name="Google Shape;227;p5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857475" y="533400"/>
              <a:ext cx="2993774" cy="1241200"/>
            </a:xfrm>
            <a:prstGeom prst="rect">
              <a:avLst/>
            </a:prstGeom>
            <a:noFill/>
            <a:ln>
              <a:noFill/>
            </a:ln>
            <a:effectLst>
              <a:outerShdw blurRad="200025" dist="28575" dir="4200000" algn="bl" rotWithShape="0">
                <a:srgbClr val="000000">
                  <a:alpha val="30000"/>
                </a:srgbClr>
              </a:outerShdw>
            </a:effectLst>
          </p:spPr>
        </p:pic>
        <p:sp>
          <p:nvSpPr>
            <p:cNvPr id="228" name="Google Shape;228;p52"/>
            <p:cNvSpPr txBox="1"/>
            <p:nvPr/>
          </p:nvSpPr>
          <p:spPr>
            <a:xfrm>
              <a:off x="6219675" y="654425"/>
              <a:ext cx="2544000" cy="95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1100">
                  <a:solidFill>
                    <a:schemeClr val="dk1"/>
                  </a:solidFill>
                </a:rPr>
                <a:t>Какую цель вы поставили перед собой? Какие задачи нужно выполнить, чтобы её достичь?</a:t>
              </a:r>
              <a:endParaRPr sz="1100">
                <a:solidFill>
                  <a:schemeClr val="dk1"/>
                </a:solidFill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>
                <a:solidFill>
                  <a:schemeClr val="dk1"/>
                </a:solidFill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ru" sz="1100">
                  <a:solidFill>
                    <a:schemeClr val="dk1"/>
                  </a:solidFill>
                </a:rPr>
                <a:t>На слайде приведен пример :)</a:t>
              </a:r>
              <a:endParaRPr sz="1100"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53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/>
              <a:t>Какие технологии </a:t>
            </a:r>
            <a:r>
              <a:rPr lang="ru" sz="3000" dirty="0" smtClean="0"/>
              <a:t>использовались</a:t>
            </a:r>
            <a:endParaRPr sz="3000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/>
          </a:p>
        </p:txBody>
      </p:sp>
      <p:graphicFrame>
        <p:nvGraphicFramePr>
          <p:cNvPr id="237" name="Google Shape;237;p53"/>
          <p:cNvGraphicFramePr/>
          <p:nvPr>
            <p:extLst>
              <p:ext uri="{D42A27DB-BD31-4B8C-83A1-F6EECF244321}">
                <p14:modId xmlns:p14="http://schemas.microsoft.com/office/powerpoint/2010/main" val="2554499141"/>
              </p:ext>
            </p:extLst>
          </p:nvPr>
        </p:nvGraphicFramePr>
        <p:xfrm>
          <a:off x="500550" y="1173873"/>
          <a:ext cx="7170420" cy="3157578"/>
        </p:xfrm>
        <a:graphic>
          <a:graphicData uri="http://schemas.openxmlformats.org/drawingml/2006/table">
            <a:tbl>
              <a:tblPr>
                <a:noFill/>
                <a:tableStyleId>{BBD77CDB-C461-40E4-9E44-7E19DCAF0067}</a:tableStyleId>
              </a:tblPr>
              <a:tblGrid>
                <a:gridCol w="489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6809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52823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Разработана</a:t>
                      </a:r>
                      <a:r>
                        <a:rPr lang="ru-RU" sz="1600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собственная конфигурация </a:t>
                      </a:r>
                      <a:br>
                        <a:rPr lang="ru-RU" sz="1600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</a:br>
                      <a:r>
                        <a:rPr lang="ru-RU" sz="1600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1С Курсовой проект 1.0.1.1 на основе БСП</a:t>
                      </a: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6667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60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Развернут сервис обмена </a:t>
                      </a:r>
                      <a:r>
                        <a:rPr lang="ru-RU" sz="1600" dirty="0" err="1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собщениями</a:t>
                      </a:r>
                      <a:r>
                        <a:rPr lang="ru-RU" sz="160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посредством</a:t>
                      </a:r>
                      <a:r>
                        <a:rPr lang="ru-RU" sz="1600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r>
                        <a:rPr lang="en-US" sz="1600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Docker </a:t>
                      </a:r>
                      <a:r>
                        <a:rPr lang="ru-RU" sz="1600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и</a:t>
                      </a:r>
                      <a:br>
                        <a:rPr lang="ru-RU" sz="1600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</a:br>
                      <a:r>
                        <a:rPr lang="ru-RU" sz="1600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</a:t>
                      </a:r>
                      <a:r>
                        <a:rPr lang="ru-RU" sz="160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астроен</a:t>
                      </a:r>
                      <a:r>
                        <a:rPr lang="ru-RU" sz="1600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сервис </a:t>
                      </a:r>
                      <a:r>
                        <a:rPr lang="en-US" sz="1600" baseline="0" dirty="0" err="1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RabbitMG</a:t>
                      </a:r>
                      <a:r>
                        <a:rPr lang="ru-RU" sz="1600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для обмена </a:t>
                      </a:r>
                      <a:r>
                        <a:rPr lang="ru-RU" sz="1600" dirty="0" err="1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собщениями</a:t>
                      </a:r>
                      <a:endParaRPr lang="en-US" sz="1600" baseline="0" dirty="0" smtClean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5707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Замер </a:t>
                      </a:r>
                      <a:r>
                        <a:rPr lang="ru-RU" sz="1600" dirty="0" err="1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произвоидельности</a:t>
                      </a:r>
                      <a:r>
                        <a:rPr lang="ru-RU" sz="1600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посредством </a:t>
                      </a:r>
                      <a:r>
                        <a:rPr lang="en-US" sz="1600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APDEX</a:t>
                      </a: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3186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Использование тестирования </a:t>
                      </a:r>
                      <a:r>
                        <a:rPr lang="ru-RU" sz="1600" err="1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посредсвом</a:t>
                      </a:r>
                      <a:r>
                        <a:rPr lang="ru-RU" sz="1600" baseline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r>
                        <a:rPr lang="en-US" sz="1600" baseline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VA</a:t>
                      </a: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6667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 descr="Draft (4).jpg"/>
          <p:cNvSpPr>
            <a:spLocks noChangeAspect="1" noChangeArrowheads="1"/>
          </p:cNvSpPr>
          <p:nvPr/>
        </p:nvSpPr>
        <p:spPr bwMode="auto">
          <a:xfrm>
            <a:off x="167640" y="170002"/>
            <a:ext cx="7632065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4" name="AutoShape 4" descr="Draft (4)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167640" y="143987"/>
            <a:ext cx="8549639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000" b="1" dirty="0" smtClean="0">
                <a:latin typeface="Roboto" panose="020B0604020202020204" charset="0"/>
                <a:ea typeface="Roboto" panose="020B0604020202020204" charset="0"/>
              </a:rPr>
              <a:t>BPMN</a:t>
            </a:r>
            <a:r>
              <a:rPr lang="ru-RU" sz="3000" b="1" dirty="0" smtClean="0">
                <a:latin typeface="Roboto" panose="020B0604020202020204" charset="0"/>
                <a:ea typeface="Roboto" panose="020B0604020202020204" charset="0"/>
              </a:rPr>
              <a:t> AS I</a:t>
            </a:r>
            <a:r>
              <a:rPr lang="en-US" sz="3000" b="1" dirty="0" smtClean="0">
                <a:latin typeface="Roboto" panose="020B0604020202020204" charset="0"/>
                <a:ea typeface="Roboto" panose="020B0604020202020204" charset="0"/>
              </a:rPr>
              <a:t>S</a:t>
            </a:r>
            <a:endParaRPr lang="ru-RU" sz="3000" b="1" dirty="0">
              <a:latin typeface="Roboto" panose="020B0604020202020204" charset="0"/>
              <a:ea typeface="Roboto" panose="020B0604020202020204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975" y="834035"/>
            <a:ext cx="8573465" cy="2899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1754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 descr="Draft (4).jpg"/>
          <p:cNvSpPr>
            <a:spLocks noChangeAspect="1" noChangeArrowheads="1"/>
          </p:cNvSpPr>
          <p:nvPr/>
        </p:nvSpPr>
        <p:spPr bwMode="auto">
          <a:xfrm>
            <a:off x="167640" y="116185"/>
            <a:ext cx="7632065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4" name="AutoShape 4" descr="Draft (4)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167640" y="143987"/>
            <a:ext cx="8549639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000" b="1" dirty="0" smtClean="0">
                <a:latin typeface="Roboto" panose="020B0604020202020204" charset="0"/>
                <a:ea typeface="Roboto" panose="020B0604020202020204" charset="0"/>
              </a:rPr>
              <a:t>BPMN</a:t>
            </a:r>
            <a:r>
              <a:rPr lang="en-US" sz="3000" b="1" dirty="0">
                <a:latin typeface="Roboto" panose="020B0604020202020204" charset="0"/>
                <a:ea typeface="Roboto" panose="020B0604020202020204" charset="0"/>
              </a:rPr>
              <a:t> </a:t>
            </a:r>
            <a:r>
              <a:rPr lang="en-US" sz="3000" b="1" dirty="0" smtClean="0">
                <a:latin typeface="Roboto" panose="020B0604020202020204" charset="0"/>
                <a:ea typeface="Roboto" panose="020B0604020202020204" charset="0"/>
              </a:rPr>
              <a:t>TO BE</a:t>
            </a:r>
            <a:endParaRPr lang="ru-RU" sz="3000" b="1" dirty="0">
              <a:latin typeface="Roboto" panose="020B0604020202020204" charset="0"/>
              <a:ea typeface="Roboto" panose="020B0604020202020204" charset="0"/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975" y="1100773"/>
            <a:ext cx="8409304" cy="2109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3109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54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3278970" cy="5989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 smtClean="0"/>
              <a:t/>
            </a:r>
            <a:br>
              <a:rPr lang="en-US" sz="3000" dirty="0" smtClean="0"/>
            </a:br>
            <a:r>
              <a:rPr lang="en-US" sz="3000" dirty="0" smtClean="0"/>
              <a:t/>
            </a:r>
            <a:br>
              <a:rPr lang="en-US" sz="3000" dirty="0" smtClean="0"/>
            </a:br>
            <a:endParaRPr sz="3000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2580" y="1346387"/>
            <a:ext cx="5905500" cy="3597604"/>
          </a:xfrm>
          <a:prstGeom prst="rect">
            <a:avLst/>
          </a:prstGeom>
        </p:spPr>
      </p:pic>
      <p:sp>
        <p:nvSpPr>
          <p:cNvPr id="4" name="Прямоугольник 3"/>
          <p:cNvSpPr/>
          <p:nvPr/>
        </p:nvSpPr>
        <p:spPr>
          <a:xfrm>
            <a:off x="317810" y="244374"/>
            <a:ext cx="823183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000" b="1" dirty="0" smtClean="0">
                <a:latin typeface="Roboto" panose="020B0604020202020204" charset="0"/>
                <a:ea typeface="Roboto" panose="020B0604020202020204" charset="0"/>
              </a:rPr>
              <a:t>Организация выдачи и списания </a:t>
            </a:r>
            <a:r>
              <a:rPr lang="ru-RU" sz="3000" b="1" dirty="0" smtClean="0">
                <a:latin typeface="Roboto" panose="020B0604020202020204" charset="0"/>
                <a:ea typeface="Roboto" panose="020B0604020202020204" charset="0"/>
              </a:rPr>
              <a:t>сертификатов</a:t>
            </a:r>
            <a:r>
              <a:rPr lang="en-US" sz="3000" b="1" dirty="0" smtClean="0">
                <a:latin typeface="Roboto" panose="020B0604020202020204" charset="0"/>
                <a:ea typeface="Roboto" panose="020B0604020202020204" charset="0"/>
              </a:rPr>
              <a:t> C4</a:t>
            </a:r>
            <a:endParaRPr lang="ru-RU" sz="3000" b="1" dirty="0">
              <a:latin typeface="Roboto" panose="020B0604020202020204" charset="0"/>
              <a:ea typeface="Roboto" panose="020B060402020202020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54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3278970" cy="5989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 smtClean="0"/>
              <a:t/>
            </a:r>
            <a:br>
              <a:rPr lang="en-US" sz="3000" dirty="0" smtClean="0"/>
            </a:br>
            <a:r>
              <a:rPr lang="en-US" sz="3000" dirty="0" smtClean="0"/>
              <a:t/>
            </a:r>
            <a:br>
              <a:rPr lang="en-US" sz="3000" dirty="0" smtClean="0"/>
            </a:br>
            <a:endParaRPr sz="3000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317810" y="244374"/>
            <a:ext cx="823183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000" b="1" dirty="0">
                <a:latin typeface="Roboto" panose="020B0604020202020204" charset="0"/>
                <a:ea typeface="Roboto" panose="020B0604020202020204" charset="0"/>
              </a:rPr>
              <a:t>Организация выдачи и списания сертификатов</a:t>
            </a:r>
            <a:r>
              <a:rPr lang="en-US" sz="3000" b="1" dirty="0">
                <a:latin typeface="Roboto" panose="020B0604020202020204" charset="0"/>
                <a:ea typeface="Roboto" panose="020B0604020202020204" charset="0"/>
              </a:rPr>
              <a:t> </a:t>
            </a:r>
            <a:r>
              <a:rPr lang="en-US" sz="3000" b="1" dirty="0" smtClean="0">
                <a:latin typeface="Roboto" panose="020B0604020202020204" charset="0"/>
                <a:ea typeface="Roboto" panose="020B0604020202020204" charset="0"/>
              </a:rPr>
              <a:t>ER</a:t>
            </a:r>
            <a:endParaRPr lang="ru-RU" sz="3000" b="1" dirty="0">
              <a:latin typeface="Roboto" panose="020B0604020202020204" charset="0"/>
              <a:ea typeface="Roboto" panose="020B0604020202020204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6649" y="1207064"/>
            <a:ext cx="5054011" cy="3585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135411"/>
      </p:ext>
    </p:extLst>
  </p:cSld>
  <p:clrMapOvr>
    <a:masterClrMapping/>
  </p:clrMapOvr>
</p:sld>
</file>

<file path=ppt/theme/theme1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extLst>
          <a:ext uri="{909E8E84-426E-40DD-AFC4-6F175D3DCCD1}">
            <a14:hiddenFill xmlns:a14="http://schemas.microsoft.com/office/drawing/2010/main">
              <a:solidFill>
                <a:srgbClr val="FFFFFF"/>
              </a:solidFill>
            </a14:hiddenFill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>
          <a:defRPr/>
        </a:defPPr>
      </a:lstStyle>
    </a:spDef>
  </a:objectDefaults>
  <a:extraClrSchemeLst/>
</a:theme>
</file>

<file path=ppt/theme/theme2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2544</TotalTime>
  <Words>302</Words>
  <Application>Microsoft Office PowerPoint</Application>
  <PresentationFormat>Экран (16:9)</PresentationFormat>
  <Paragraphs>54</Paragraphs>
  <Slides>16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16</vt:i4>
      </vt:variant>
    </vt:vector>
  </HeadingPairs>
  <TitlesOfParts>
    <vt:vector size="22" baseType="lpstr">
      <vt:lpstr>Arial</vt:lpstr>
      <vt:lpstr>Courier New</vt:lpstr>
      <vt:lpstr>Roboto</vt:lpstr>
      <vt:lpstr>Roboto Medium</vt:lpstr>
      <vt:lpstr>Светлая тема</vt:lpstr>
      <vt:lpstr>Светлая тема</vt:lpstr>
      <vt:lpstr>Презентация PowerPoint</vt:lpstr>
      <vt:lpstr>Защита проекта Тема: Организация выдачи и списания подарочных сертификатов   </vt:lpstr>
      <vt:lpstr>План защиты</vt:lpstr>
      <vt:lpstr>Презентация PowerPoint</vt:lpstr>
      <vt:lpstr>Какие технологии использовались </vt:lpstr>
      <vt:lpstr>Презентация PowerPoint</vt:lpstr>
      <vt:lpstr>Презентация PowerPoint</vt:lpstr>
      <vt:lpstr>  </vt:lpstr>
      <vt:lpstr>  </vt:lpstr>
      <vt:lpstr>Интерфейс: Курсовой проект</vt:lpstr>
      <vt:lpstr>Прототип документа Приказ</vt:lpstr>
      <vt:lpstr>Прототип документа Заявка на выдачу подарочных сертификатов</vt:lpstr>
      <vt:lpstr>Прототип документа Акт на списание </vt:lpstr>
      <vt:lpstr>Выводы </vt:lpstr>
      <vt:lpstr>Спасибо за внимание!</vt:lpstr>
      <vt:lpstr>Спасибо за обучение!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Жук Руслан Игоревич</dc:creator>
  <cp:lastModifiedBy>Жук Руслан Игоревич</cp:lastModifiedBy>
  <cp:revision>12</cp:revision>
  <dcterms:modified xsi:type="dcterms:W3CDTF">2025-04-04T13:51:05Z</dcterms:modified>
</cp:coreProperties>
</file>